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notesSlide3.xml" ContentType="application/vnd.openxmlformats-officedocument.presentationml.notesSlide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media/image3.png" ContentType="image/pn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.png" ContentType="image/png"/>
  <Override PartName="/ppt/media/image9.png" ContentType="image/png"/>
  <Override PartName="/ppt/media/image2.png" ContentType="image/png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6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6.xml.rels" ContentType="application/vnd.openxmlformats-package.relationships+xml"/>
  <Override PartName="/ppt/slides/_rels/slide11.xml.rels" ContentType="application/vnd.openxmlformats-package.relationships+xml"/>
  <Override PartName="/ppt/slides/_rels/slide15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9.xml.rels" ContentType="application/vnd.openxmlformats-package.relationships+xml"/>
  <Override PartName="/ppt/slides/_rels/slide22.xml.rels" ContentType="application/vnd.openxmlformats-package.relationships+xml"/>
  <Override PartName="/ppt/slides/_rels/slide8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7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bIns="0" lIns="0" rIns="0" tIns="0" wrap="none"/>
          <a:p>
            <a:r>
              <a:rPr lang="en-US"/>
              <a:t>請按一下滑鼠，編輯備註的格式。</a:t>
            </a:r>
            <a:endParaRPr/>
          </a:p>
        </p:txBody>
      </p:sp>
      <p:sp>
        <p:nvSpPr>
          <p:cNvPr id="11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bIns="0" lIns="0" rIns="0" tIns="0" wrap="none"/>
          <a:p>
            <a:r>
              <a:rPr lang="en-US"/>
              <a:t>&lt;頁首&gt;</a:t>
            </a:r>
            <a:endParaRPr/>
          </a:p>
        </p:txBody>
      </p:sp>
      <p:sp>
        <p:nvSpPr>
          <p:cNvPr id="113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en-US"/>
              <a:t>&lt;日期/時間&gt;</a:t>
            </a:r>
            <a:endParaRPr/>
          </a:p>
        </p:txBody>
      </p:sp>
      <p:sp>
        <p:nvSpPr>
          <p:cNvPr id="114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en-US"/>
              <a:t>&lt;頁尾&gt;</a:t>
            </a:r>
            <a:endParaRPr/>
          </a:p>
        </p:txBody>
      </p:sp>
      <p:sp>
        <p:nvSpPr>
          <p:cNvPr id="115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B101F1F1-E101-41E1-B1A1-D1C1C1318151}" type="slidenum">
              <a:rPr lang="en-US"/>
              <a:t>&lt;編號&gt;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17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41413121-7151-4171-91C1-412161D14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&lt;編號&gt;</a:t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每期均為中英雙語，為世上首份中英雙語網路詩聲雜誌。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2011.12.27</a:t>
            </a:r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《自由時報》副刊〈</a:t>
            </a:r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2011 </a:t>
            </a:r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給閱讀者的備忘錄〉：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9</a:t>
            </a:r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月</a:t>
            </a:r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1</a:t>
            </a:r>
            <a:r>
              <a:rPr lang="en-US">
                <a:solidFill>
                  <a:srgbClr val="000000"/>
                </a:solidFill>
                <a:latin typeface="+mn-lt"/>
                <a:ea typeface="+mn-ea"/>
              </a:rPr>
              <a:t>日，「《月照無眠》詩聲雜誌」於網路創刊，展現詩與音樂的多元表現。</a:t>
            </a:r>
            <a:endParaRPr/>
          </a:p>
          <a:p>
            <a:endParaRPr/>
          </a:p>
        </p:txBody>
      </p:sp>
      <p:sp>
        <p:nvSpPr>
          <p:cNvPr id="17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00B1D171-81C1-41C1-81A1-F1E17161F17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&lt;編號&gt;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4526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8568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8280"/>
            <a:ext cx="822852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8280"/>
            <a:ext cx="82292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352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4526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8568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352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968280"/>
            <a:ext cx="822852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968280"/>
            <a:ext cx="82292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352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4526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8568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5720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4525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7352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3968280"/>
            <a:ext cx="822852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57200" y="3968280"/>
            <a:ext cx="82292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67352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457200" y="396828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2158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/>
            <a:r>
              <a:rPr lang="de-DE" sz="4400">
                <a:solidFill>
                  <a:srgbClr val="000000"/>
                </a:solidFill>
                <a:latin typeface="Calibri"/>
              </a:rPr>
              <a:t>請按一下滑鼠，編輯標題文的格式。按一下以編輯母片標題樣式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2/26/12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2101F1A1-7191-4151-81D1-51F181B1E171}" type="slidenum">
              <a:rPr lang="en-US">
                <a:solidFill>
                  <a:srgbClr val="000000"/>
                </a:solidFill>
                <a:latin typeface="Calibri"/>
              </a:rPr>
              <a:t>&lt;編號&gt;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de-DE"/>
              <a:t>請按滑鼠，編輯大綱文字格式。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de-DE"/>
              <a:t>第二個大綱層次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de-DE"/>
              <a:t>第三個大綱層次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de-DE"/>
              <a:t>第四個大綱層次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de-DE"/>
              <a:t>第五個大綱層次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de-DE"/>
              <a:t>第六個大綱層次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de-DE"/>
              <a:t>第七個大綱層次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de-DE"/>
              <a:t>第八個大綱層次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de-DE"/>
              <a:t>第九個大綱層次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/>
            <a:r>
              <a:rPr lang="de-DE" sz="4400">
                <a:solidFill>
                  <a:srgbClr val="000000"/>
                </a:solidFill>
                <a:latin typeface="Calibri"/>
              </a:rPr>
              <a:t>請按一下滑鼠，編輯標題文的格式。按一下以編輯母片標題樣式</a:t>
            </a:r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Calibri"/>
              </a:rPr>
              <a:t>請按滑鼠，編輯大綱文字格式。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Calibri"/>
              </a:rPr>
              <a:t>第二個大綱層次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de-DE">
                <a:solidFill>
                  <a:srgbClr val="000000"/>
                </a:solidFill>
                <a:latin typeface="Calibri"/>
              </a:rPr>
              <a:t>第三個大綱層次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Calibri"/>
              </a:rPr>
              <a:t>第四個大綱層次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de-DE">
                <a:solidFill>
                  <a:srgbClr val="000000"/>
                </a:solidFill>
                <a:latin typeface="Calibri"/>
              </a:rPr>
              <a:t>第五個大綱層次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Calibri"/>
              </a:rPr>
              <a:t>第六個大綱層次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Calibri"/>
              </a:rPr>
              <a:t>第七個大綱層次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Calibri"/>
              </a:rPr>
              <a:t>第八個大綱層次</a:t>
            </a:r>
            <a:endParaRPr/>
          </a:p>
          <a:p>
            <a:r>
              <a:rPr lang="de-DE">
                <a:solidFill>
                  <a:srgbClr val="000000"/>
                </a:solidFill>
                <a:latin typeface="Calibri"/>
              </a:rPr>
              <a:t>第九個大綱層次按一下以編輯母片文字樣式</a:t>
            </a:r>
            <a:endParaRPr/>
          </a:p>
          <a:p>
            <a:r>
              <a:rPr lang="de-DE">
                <a:solidFill>
                  <a:srgbClr val="000000"/>
                </a:solidFill>
                <a:latin typeface="Calibri"/>
              </a:rPr>
              <a:t>第二層</a:t>
            </a:r>
            <a:endParaRPr/>
          </a:p>
          <a:p>
            <a:r>
              <a:rPr lang="de-DE">
                <a:solidFill>
                  <a:srgbClr val="000000"/>
                </a:solidFill>
                <a:latin typeface="Calibri"/>
              </a:rPr>
              <a:t>第三層</a:t>
            </a:r>
            <a:endParaRPr/>
          </a:p>
          <a:p>
            <a:r>
              <a:rPr lang="de-DE">
                <a:solidFill>
                  <a:srgbClr val="000000"/>
                </a:solidFill>
                <a:latin typeface="Calibri"/>
              </a:rPr>
              <a:t>第四層</a:t>
            </a:r>
            <a:endParaRPr/>
          </a:p>
          <a:p>
            <a:r>
              <a:rPr lang="de-DE">
                <a:solidFill>
                  <a:srgbClr val="000000"/>
                </a:solidFill>
                <a:latin typeface="Calibri"/>
              </a:rPr>
              <a:t>第五層</a:t>
            </a:r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2/26/12</a:t>
            </a:r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317181B1-11C1-4121-81E1-41A181211181}" type="slidenum">
              <a:rPr lang="en-US">
                <a:solidFill>
                  <a:srgbClr val="000000"/>
                </a:solidFill>
                <a:latin typeface="Calibri"/>
              </a:rPr>
              <a:t>&lt;編號&gt;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2/26/12</a:t>
            </a:r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1161B131-D161-41F1-B111-4191A1C101D1}" type="slidenum">
              <a:rPr lang="en-US">
                <a:solidFill>
                  <a:srgbClr val="000000"/>
                </a:solidFill>
                <a:latin typeface="Calibri"/>
              </a:rPr>
              <a:t>&lt;編號&gt;</a:t>
            </a:fld>
            <a:endParaRPr/>
          </a:p>
        </p:txBody>
      </p:sp>
      <p:sp>
        <p:nvSpPr>
          <p:cNvPr id="77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de-DE"/>
              <a:t>請按一下滑鼠，編輯標題文的格式。</a:t>
            </a:r>
            <a:endParaRPr/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de-DE"/>
              <a:t>請按滑鼠，編輯大綱文字格式。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de-DE"/>
              <a:t>第二個大綱層次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de-DE"/>
              <a:t>第三個大綱層次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de-DE"/>
              <a:t>第四個大綱層次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de-DE"/>
              <a:t>第五個大綱層次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de-DE"/>
              <a:t>第六個大綱層次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de-DE"/>
              <a:t>第七個大綱層次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de-DE"/>
              <a:t>第八個大綱層次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de-DE"/>
              <a:t>第九個大綱層次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1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65280" cy="6857640"/>
          </a:xfrm>
          <a:prstGeom prst="rect">
            <a:avLst/>
          </a:prstGeom>
        </p:spPr>
      </p:pic>
      <p:pic>
        <p:nvPicPr>
          <p:cNvPr descr="" id="117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240440" y="0"/>
            <a:ext cx="3223080" cy="6857640"/>
          </a:xfrm>
          <a:prstGeom prst="rect">
            <a:avLst/>
          </a:prstGeom>
        </p:spPr>
      </p:pic>
      <p:sp>
        <p:nvSpPr>
          <p:cNvPr id="118" name="CustomShape 1"/>
          <p:cNvSpPr/>
          <p:nvPr/>
        </p:nvSpPr>
        <p:spPr>
          <a:xfrm>
            <a:off x="6580440" y="164880"/>
            <a:ext cx="2785680" cy="6525000"/>
          </a:xfrm>
          <a:prstGeom prst="rect">
            <a:avLst/>
          </a:prstGeom>
        </p:spPr>
        <p:txBody>
          <a:bodyPr anchor="b" bIns="45000" lIns="90000" rIns="90000" tIns="45000" vert="vert"/>
          <a:p>
            <a:pPr>
              <a:lnSpc>
                <a:spcPct val="150000"/>
              </a:lnSpc>
            </a:pPr>
            <a:r>
              <a:rPr b="1" lang="en-US" sz="2800">
                <a:solidFill>
                  <a:srgbClr val="000000"/>
                </a:solidFill>
                <a:latin typeface="Calibri"/>
              </a:rPr>
              <a:t>德語詩、漢語詩──</a:t>
            </a:r>
            <a:endParaRPr/>
          </a:p>
          <a:p>
            <a:pPr>
              <a:lnSpc>
                <a:spcPct val="150000"/>
              </a:lnSpc>
            </a:pPr>
            <a:r>
              <a:rPr b="1" lang="en-US" sz="2800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800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800">
                <a:solidFill>
                  <a:srgbClr val="000000"/>
                </a:solidFill>
                <a:latin typeface="Calibri"/>
              </a:rPr>
              <a:t>維馬丁與彤雅立的翻譯雙聲</a:t>
            </a:r>
            <a:endParaRPr/>
          </a:p>
          <a:p>
            <a:pPr algn="r">
              <a:lnSpc>
                <a:spcPct val="150000"/>
              </a:lnSpc>
            </a:pPr>
            <a:r>
              <a:rPr b="1" lang="en-US" sz="2000">
                <a:solidFill>
                  <a:srgbClr val="000000"/>
                </a:solidFill>
                <a:latin typeface="Calibri"/>
              </a:rPr>
              <a:t>主講：維馬丁（</a:t>
            </a:r>
            <a:r>
              <a:rPr b="1" lang="en-US" sz="2000">
                <a:solidFill>
                  <a:srgbClr val="000000"/>
                </a:solidFill>
                <a:latin typeface="Calibri"/>
              </a:rPr>
              <a:t>Martin Winter</a:t>
            </a:r>
            <a:r>
              <a:rPr b="1" lang="en-US" sz="2000">
                <a:solidFill>
                  <a:srgbClr val="000000"/>
                </a:solidFill>
                <a:latin typeface="Calibri"/>
              </a:rPr>
              <a:t>）</a:t>
            </a:r>
            <a:r>
              <a:rPr b="1" lang="en-US" sz="2000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000">
                <a:solidFill>
                  <a:srgbClr val="000000"/>
                </a:solidFill>
                <a:latin typeface="Calibri"/>
              </a:rPr>
              <a:t>主持：彤雅立</a:t>
            </a:r>
            <a:endParaRPr/>
          </a:p>
          <a:p>
            <a:pPr algn="ctr">
              <a:lnSpc>
                <a:spcPct val="150000"/>
              </a:lnSpc>
            </a:pPr>
            <a:endParaRPr/>
          </a:p>
          <a:p>
            <a:pPr>
              <a:lnSpc>
                <a:spcPct val="150000"/>
              </a:lnSpc>
            </a:pP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19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-2880" y="-27360"/>
            <a:ext cx="6885000" cy="6885000"/>
          </a:xfrm>
          <a:prstGeom prst="rect">
            <a:avLst/>
          </a:prstGeom>
        </p:spPr>
      </p:pic>
      <p:sp>
        <p:nvSpPr>
          <p:cNvPr id="120" name="CustomShape 1"/>
          <p:cNvSpPr/>
          <p:nvPr/>
        </p:nvSpPr>
        <p:spPr>
          <a:xfrm>
            <a:off x="7161840" y="188640"/>
            <a:ext cx="2313720" cy="6336360"/>
          </a:xfrm>
          <a:prstGeom prst="rect">
            <a:avLst/>
          </a:prstGeom>
        </p:spPr>
        <p:txBody>
          <a:bodyPr anchor="b" bIns="45000" lIns="90000" rIns="90000" tIns="45000" vert="vert"/>
          <a:p>
            <a:endParaRPr/>
          </a:p>
          <a:p>
            <a:endParaRPr/>
          </a:p>
          <a:p>
            <a:endParaRPr/>
          </a:p>
          <a:p>
            <a:r>
              <a:rPr b="1" lang="en-US" sz="2500">
                <a:solidFill>
                  <a:srgbClr val="000000"/>
                </a:solidFill>
                <a:latin typeface="Calibri"/>
              </a:rPr>
              <a:t>《月照無眠　詩聲雜誌》</a:t>
            </a:r>
            <a:endParaRPr/>
          </a:p>
          <a:p>
            <a:endParaRPr/>
          </a:p>
          <a:p>
            <a:pPr algn="r"/>
            <a:r>
              <a:rPr b="1" lang="en-US">
                <a:solidFill>
                  <a:srgbClr val="000000"/>
                </a:solidFill>
                <a:latin typeface="Calibri"/>
              </a:rPr>
              <a:t>詩聲廣播，跨越古今中西</a:t>
            </a:r>
            <a:endParaRPr/>
          </a:p>
          <a:p>
            <a:pPr algn="r"/>
            <a:r>
              <a:rPr b="1" lang="en-US">
                <a:solidFill>
                  <a:srgbClr val="000000"/>
                </a:solidFill>
                <a:latin typeface="Calibri"/>
              </a:rPr>
              <a:t>辛卯中秋至壬辰元宵，每逢月圓發刊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755640" y="764640"/>
            <a:ext cx="7920360" cy="61254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關於《月照無眠》詩聲雜誌：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開墾了音聲與文字的邊界，傳遞月亮、思念、秋天至冬天的季節感覺，乃至家國之思。「《月照無眠》詩聲雜誌」由詩人彤雅立主編，音樂家謝杰廷統籌音樂創作，介於廣播與閱讀之間，以每月一期的雜誌型態，將詩與聲音的藝術展覽在其中。可讀可聽，是一場閱讀與聽覺的實驗。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共六期──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1. </a:t>
            </a:r>
            <a:r>
              <a:rPr lang="en-US">
                <a:solidFill>
                  <a:srgbClr val="000000"/>
                </a:solidFill>
                <a:latin typeface="Calibri"/>
              </a:rPr>
              <a:t>照無眠（八月十五，辛卯中秋）／ 蘇軾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顧城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昇華之夜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2. </a:t>
            </a:r>
            <a:r>
              <a:rPr lang="en-US">
                <a:solidFill>
                  <a:srgbClr val="000000"/>
                </a:solidFill>
                <a:latin typeface="Calibri"/>
              </a:rPr>
              <a:t>病相思（九月十五）／李清照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望春風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布萊希特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3. </a:t>
            </a:r>
            <a:r>
              <a:rPr lang="en-US">
                <a:solidFill>
                  <a:srgbClr val="000000"/>
                </a:solidFill>
                <a:latin typeface="Calibri"/>
              </a:rPr>
              <a:t>月光曲（十月十五）／周夢蝶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踏莎行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醉舟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4. </a:t>
            </a:r>
            <a:r>
              <a:rPr lang="en-US">
                <a:solidFill>
                  <a:srgbClr val="000000"/>
                </a:solidFill>
                <a:latin typeface="Calibri"/>
              </a:rPr>
              <a:t>思想起（十一月十五）／商禽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拉斯克‧舒勒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海涅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5. </a:t>
            </a:r>
            <a:r>
              <a:rPr lang="en-US">
                <a:solidFill>
                  <a:srgbClr val="000000"/>
                </a:solidFill>
                <a:latin typeface="Calibri"/>
              </a:rPr>
              <a:t>秋去冬來（十二月十五）／魯迅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巴赫曼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里爾克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6. </a:t>
            </a:r>
            <a:r>
              <a:rPr lang="en-US">
                <a:solidFill>
                  <a:srgbClr val="000000"/>
                </a:solidFill>
                <a:latin typeface="Calibri"/>
              </a:rPr>
              <a:t>冬眠深居（一月十五，壬辰元宵）／李煜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海子 </a:t>
            </a:r>
            <a:r>
              <a:rPr lang="en-US">
                <a:solidFill>
                  <a:srgbClr val="000000"/>
                </a:solidFill>
                <a:latin typeface="Calibri"/>
              </a:rPr>
              <a:t>+ </a:t>
            </a:r>
            <a:r>
              <a:rPr lang="en-US">
                <a:solidFill>
                  <a:srgbClr val="000000"/>
                </a:solidFill>
                <a:latin typeface="Calibri"/>
              </a:rPr>
              <a:t>內利‧薩克絲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每期均為中英雙語，為世上首份中英雙語網路詩聲雜誌。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2011.12.27</a:t>
            </a:r>
            <a:r>
              <a:rPr lang="en-US">
                <a:solidFill>
                  <a:srgbClr val="000000"/>
                </a:solidFill>
                <a:latin typeface="Calibri"/>
              </a:rPr>
              <a:t>《自由時報》副刊〈</a:t>
            </a:r>
            <a:r>
              <a:rPr lang="en-US">
                <a:solidFill>
                  <a:srgbClr val="000000"/>
                </a:solidFill>
                <a:latin typeface="Calibri"/>
              </a:rPr>
              <a:t>2011 </a:t>
            </a:r>
            <a:r>
              <a:rPr lang="en-US">
                <a:solidFill>
                  <a:srgbClr val="000000"/>
                </a:solidFill>
                <a:latin typeface="Calibri"/>
              </a:rPr>
              <a:t>給閱讀者的備忘錄〉：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9</a:t>
            </a:r>
            <a:r>
              <a:rPr lang="en-US">
                <a:solidFill>
                  <a:srgbClr val="000000"/>
                </a:solidFill>
                <a:latin typeface="Calibri"/>
              </a:rPr>
              <a:t>月</a:t>
            </a: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r>
              <a:rPr lang="en-US">
                <a:solidFill>
                  <a:srgbClr val="000000"/>
                </a:solidFill>
                <a:latin typeface="Calibri"/>
              </a:rPr>
              <a:t>日，「《月照無眠》詩聲雜誌」於網路創刊，展現詩與音樂的多元表現。</a:t>
            </a:r>
            <a:endParaRPr/>
          </a:p>
          <a:p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22" name="圖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6258960" y="-27360"/>
            <a:ext cx="2882520" cy="3682800"/>
          </a:xfrm>
          <a:prstGeom prst="rect">
            <a:avLst/>
          </a:prstGeom>
        </p:spPr>
      </p:pic>
      <p:sp>
        <p:nvSpPr>
          <p:cNvPr id="123" name="CustomShape 1"/>
          <p:cNvSpPr/>
          <p:nvPr/>
        </p:nvSpPr>
        <p:spPr>
          <a:xfrm>
            <a:off x="251640" y="404640"/>
            <a:ext cx="6912360" cy="722268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北宋　秦觀（秦少游）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〈踏莎行〉 </a:t>
            </a:r>
            <a:r>
              <a:rPr b="1" lang="en-US">
                <a:solidFill>
                  <a:srgbClr val="000000"/>
                </a:solidFill>
                <a:latin typeface="Calibri"/>
              </a:rPr>
              <a:t>(1097)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──</a:t>
            </a:r>
            <a:r>
              <a:rPr lang="en-US">
                <a:solidFill>
                  <a:srgbClr val="000000"/>
                </a:solidFill>
                <a:latin typeface="Calibri"/>
              </a:rPr>
              <a:t>郴州旅舍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霧失樓臺，月迷津渡，桃源望斷無尋處。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可堪孤館閉春寒，杜鵑聲裏斜陽暮。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驛寄梅花，魚傳尺素，砌成此恨無重數。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郴江幸自繞郴山，為誰流下瀟湘去？</a:t>
            </a:r>
            <a:endParaRPr/>
          </a:p>
          <a:p>
            <a:endParaRPr/>
          </a:p>
          <a:p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Qin Guan (aka. Qin Shaoyou, 1049-1100, Song Dynasty) 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Ta Sha Xing  (1097)</a:t>
            </a:r>
            <a:endParaRPr/>
          </a:p>
          <a:p>
            <a:pPr>
              <a:buFont typeface="StarSymbo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At an inn in Chenzhou (Hunan Province)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English translation by Martin Winter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Room lost in fog, boat in the moon. Peach-land never to be found.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My inn is cold and spring withheld. The sun is falling, cuckoo calls.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Plum scents by mail, fish brings a scroll. Piling sorrow, countless walls.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Chen flows gladly round Mount Chen, who must send it to Xiao Xiang?</a:t>
            </a:r>
            <a:endParaRPr/>
          </a:p>
        </p:txBody>
      </p:sp>
      <p:sp>
        <p:nvSpPr>
          <p:cNvPr id="124" name="CustomShape 2"/>
          <p:cNvSpPr/>
          <p:nvPr/>
        </p:nvSpPr>
        <p:spPr>
          <a:xfrm>
            <a:off x="107640" y="116640"/>
            <a:ext cx="4536000" cy="6390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第三期〈月光曲〉 </a:t>
            </a:r>
            <a:r>
              <a:rPr b="1" lang="en-US">
                <a:solidFill>
                  <a:srgbClr val="000000"/>
                </a:solidFill>
                <a:latin typeface="Calibri"/>
              </a:rPr>
              <a:t>III. Melodies of the Moon</a:t>
            </a:r>
            <a:endParaRPr/>
          </a:p>
        </p:txBody>
      </p:sp>
      <p:sp>
        <p:nvSpPr>
          <p:cNvPr id="125" name="CustomShape 3"/>
          <p:cNvSpPr/>
          <p:nvPr/>
        </p:nvSpPr>
        <p:spPr>
          <a:xfrm>
            <a:off x="6165000" y="3645000"/>
            <a:ext cx="2849400" cy="106380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英譯：維馬丁（</a:t>
            </a:r>
            <a:r>
              <a:rPr lang="en-US" sz="1600">
                <a:solidFill>
                  <a:srgbClr val="000000"/>
                </a:solidFill>
                <a:latin typeface="Calibri"/>
              </a:rPr>
              <a:t>Martin Winter</a:t>
            </a:r>
            <a:r>
              <a:rPr lang="en-US" sz="1600">
                <a:solidFill>
                  <a:srgbClr val="000000"/>
                </a:solidFill>
                <a:latin typeface="Calibri"/>
              </a:rPr>
              <a:t>）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音樂：謝杰廷，音景：許雁婷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聲音：彤雅立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26" name="圖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5697720" y="-27360"/>
            <a:ext cx="3482280" cy="5265360"/>
          </a:xfrm>
          <a:prstGeom prst="rect">
            <a:avLst/>
          </a:prstGeom>
        </p:spPr>
      </p:pic>
      <p:sp>
        <p:nvSpPr>
          <p:cNvPr id="127" name="CustomShape 1"/>
          <p:cNvSpPr/>
          <p:nvPr/>
        </p:nvSpPr>
        <p:spPr>
          <a:xfrm>
            <a:off x="467640" y="228240"/>
            <a:ext cx="4752000" cy="69483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周夢蝶（</a:t>
            </a:r>
            <a:r>
              <a:rPr b="1" lang="en-US">
                <a:solidFill>
                  <a:srgbClr val="000000"/>
                </a:solidFill>
                <a:latin typeface="Calibri"/>
              </a:rPr>
              <a:t>1921-</a:t>
            </a:r>
            <a:r>
              <a:rPr b="1" lang="en-US">
                <a:solidFill>
                  <a:srgbClr val="000000"/>
                </a:solidFill>
                <a:latin typeface="Calibri"/>
              </a:rPr>
              <a:t>）○  </a:t>
            </a:r>
            <a:r>
              <a:rPr b="1" lang="en-US">
                <a:solidFill>
                  <a:srgbClr val="000000"/>
                </a:solidFill>
                <a:latin typeface="Calibri"/>
              </a:rPr>
              <a:t>Zhou Mengdie</a:t>
            </a:r>
            <a:endParaRPr/>
          </a:p>
          <a:p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月河 ○ </a:t>
            </a:r>
            <a:r>
              <a:rPr b="1" lang="en-US">
                <a:solidFill>
                  <a:srgbClr val="000000"/>
                </a:solidFill>
                <a:latin typeface="Calibri"/>
              </a:rPr>
              <a:t>Moon River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傍著靜靜的恆河走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靜靜的恆河之月傍著我走－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我是恆河的影子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靜靜的恆河之月是我的影子。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曾與河聲吞吐而上下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一偕月影婆娑而明滅；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在無終亦無始的長流上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在旋轉復旋轉的虛空中。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天上的月何如水中的月？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水中的月何如夢中的月？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月入千水　水含千月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那一月是妳？哪一月是我？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說水與月與我是從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荒遠的，沒有來處的來處來的；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那來處：沒有來處的來處的來處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又從哪裡來的？</a:t>
            </a:r>
            <a:endParaRPr/>
          </a:p>
          <a:p>
            <a:endParaRPr/>
          </a:p>
          <a:p>
            <a:endParaRPr/>
          </a:p>
        </p:txBody>
      </p:sp>
      <p:sp>
        <p:nvSpPr>
          <p:cNvPr id="128" name="CustomShape 2"/>
          <p:cNvSpPr/>
          <p:nvPr/>
        </p:nvSpPr>
        <p:spPr>
          <a:xfrm>
            <a:off x="4716000" y="5380200"/>
            <a:ext cx="3960000" cy="25592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想著月的照，水的流，我的走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總由他而非自由－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以眼為帆足為槳，我欲背月逆水而上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直入恆河第一沙未生時。</a:t>
            </a:r>
            <a:endParaRPr/>
          </a:p>
          <a:p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（收錄於詩集《十三朵白菊花》，</a:t>
            </a:r>
            <a:r>
              <a:rPr lang="en-US">
                <a:solidFill>
                  <a:srgbClr val="000000"/>
                </a:solidFill>
                <a:latin typeface="Calibri"/>
              </a:rPr>
              <a:t>2002 </a:t>
            </a:r>
            <a:r>
              <a:rPr lang="en-US">
                <a:solidFill>
                  <a:srgbClr val="000000"/>
                </a:solidFill>
                <a:latin typeface="Calibri"/>
              </a:rPr>
              <a:t>年洪範出版）</a:t>
            </a:r>
            <a:endParaRPr/>
          </a:p>
          <a:p>
            <a:endParaRPr/>
          </a:p>
        </p:txBody>
      </p:sp>
      <p:sp>
        <p:nvSpPr>
          <p:cNvPr id="129" name="CustomShape 3"/>
          <p:cNvSpPr/>
          <p:nvPr/>
        </p:nvSpPr>
        <p:spPr>
          <a:xfrm>
            <a:off x="2843640" y="3789000"/>
            <a:ext cx="2849400" cy="106380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英譯：維馬丁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音樂：謝杰廷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音景：許雁婷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聲音：彤雅立</a:t>
            </a:r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179640" y="260640"/>
            <a:ext cx="4968360" cy="66740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Zhou Mengdie (1921-)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Moon River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English translation by Martin Winter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Walking along the quiet Ganges,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 moon in the Ganges walking with me -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 am the shadow of the Ganges,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 moon in the Ganges is my reflection.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Swallowed, then sent up by sounds of the river;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Burning, died down in the moon's whirling shadow.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On the endless river floating,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In the emptiness we're spinning.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 moon in the sky or the moon in the water,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 moon in the river, the moon in my dream?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Moon goes into thousand waters, waters holding thousand moons,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Which one's you? And which is me?</a:t>
            </a:r>
            <a:endParaRPr/>
          </a:p>
          <a:p>
            <a:endParaRPr/>
          </a:p>
        </p:txBody>
      </p:sp>
      <p:sp>
        <p:nvSpPr>
          <p:cNvPr id="131" name="CustomShape 2"/>
          <p:cNvSpPr/>
          <p:nvPr/>
        </p:nvSpPr>
        <p:spPr>
          <a:xfrm>
            <a:off x="5148000" y="1818000"/>
            <a:ext cx="3672000" cy="639972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I've heard that water, moon and I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Are from the wild, no origin of origins of origins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That origin: The origin of no origins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Where does it come from?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 shining moon, the water's flow,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my walking don't come by themselves.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With sailing eyes and rowing feet,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 moon in my back, I am going upstream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behind the great river's first grain of sand.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*From poetry anthology THIRTEEN WHITE CHRYSANTHEMUMS (2002).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32" name="圖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5364000" y="0"/>
            <a:ext cx="3779640" cy="3141720"/>
          </a:xfrm>
          <a:prstGeom prst="rect">
            <a:avLst/>
          </a:prstGeom>
        </p:spPr>
      </p:pic>
      <p:sp>
        <p:nvSpPr>
          <p:cNvPr id="133" name="CustomShape 1"/>
          <p:cNvSpPr/>
          <p:nvPr/>
        </p:nvSpPr>
        <p:spPr>
          <a:xfrm>
            <a:off x="251640" y="272160"/>
            <a:ext cx="4824000" cy="83199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貝爾托‧布萊希特 </a:t>
            </a:r>
            <a:r>
              <a:rPr b="1" lang="en-US">
                <a:solidFill>
                  <a:srgbClr val="000000"/>
                </a:solidFill>
                <a:latin typeface="Calibri"/>
              </a:rPr>
              <a:t>(Bertold Brecht, 1898-1956)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〈追憶瑪麗‧安〉</a:t>
            </a:r>
            <a:r>
              <a:rPr b="1" lang="en-US">
                <a:solidFill>
                  <a:srgbClr val="000000"/>
                </a:solidFill>
                <a:latin typeface="Calibri"/>
              </a:rPr>
              <a:t>(Remembrances of Marie A., 1920/1927)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1.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在九月有著藍月的某一天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一棵年輕的桃樹下，寂靜地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在那裡我抱著她，那寂靜蒼白的愛情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在我的臂膀裡好似一個迷魅的夢境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我們的頭頂有美麗的夏日蒼穹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上面有一朵雲，我久久地注視她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她很白並且高掛在天上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當我抬眼看她，她卻又不在那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2.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自從那天起，好多好多月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寂靜地下沉並且過去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桃樹大抵被砍下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然後你問我，愛情是什麼？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我這麼回答：我記不得了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可是，當然，我早已明白你在說什麼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可是她的臉，我早已記不得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我只記得：我曾吻過她的臉</a:t>
            </a:r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id="134" name="CustomShape 2"/>
          <p:cNvSpPr/>
          <p:nvPr/>
        </p:nvSpPr>
        <p:spPr>
          <a:xfrm>
            <a:off x="4932000" y="2709000"/>
            <a:ext cx="4176000" cy="438660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3.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還有那吻，若不是雲朵出現在那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我應該早已忘記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我還知道並且會一直知道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她很白，從天邊下來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桃樹也許會一直開花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那女子此刻也許生了第七個孩子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但那樣的雲只會在短短數分鐘開花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在我抬眼看時，她早已消失在風裡</a:t>
            </a:r>
            <a:endParaRPr/>
          </a:p>
          <a:p>
            <a:endParaRPr/>
          </a:p>
          <a:p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中譯：彤雅立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聲音：</a:t>
            </a:r>
            <a:r>
              <a:rPr lang="en-US" sz="1600">
                <a:solidFill>
                  <a:srgbClr val="000000"/>
                </a:solidFill>
                <a:latin typeface="Calibri"/>
              </a:rPr>
              <a:t>Friedrich Rosen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音樂：謝杰廷（手風琴）、黃思農（胡琴）</a:t>
            </a:r>
            <a:endParaRPr/>
          </a:p>
          <a:p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35" name="圖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4644000" y="-27360"/>
            <a:ext cx="4536000" cy="3254760"/>
          </a:xfrm>
          <a:prstGeom prst="rect">
            <a:avLst/>
          </a:prstGeom>
        </p:spPr>
      </p:pic>
      <p:sp>
        <p:nvSpPr>
          <p:cNvPr id="136" name="CustomShape 1"/>
          <p:cNvSpPr/>
          <p:nvPr/>
        </p:nvSpPr>
        <p:spPr>
          <a:xfrm>
            <a:off x="-36360" y="44640"/>
            <a:ext cx="5508360" cy="6390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第五期〈秋去冬來〉</a:t>
            </a:r>
            <a:r>
              <a:rPr b="1" lang="en-US">
                <a:solidFill>
                  <a:srgbClr val="000000"/>
                </a:solidFill>
                <a:latin typeface="Calibri"/>
              </a:rPr>
              <a:t>V. Autumn Passes, Winter Comes</a:t>
            </a:r>
            <a:endParaRPr/>
          </a:p>
        </p:txBody>
      </p:sp>
      <p:sp>
        <p:nvSpPr>
          <p:cNvPr id="137" name="CustomShape 2"/>
          <p:cNvSpPr/>
          <p:nvPr/>
        </p:nvSpPr>
        <p:spPr>
          <a:xfrm>
            <a:off x="56520" y="548640"/>
            <a:ext cx="4896360" cy="663012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 sz="1700">
                <a:solidFill>
                  <a:srgbClr val="000000"/>
                </a:solidFill>
                <a:latin typeface="Calibri"/>
              </a:rPr>
              <a:t>英格褒‧巴赫曼 </a:t>
            </a:r>
            <a:r>
              <a:rPr b="1" lang="en-US" sz="1700">
                <a:solidFill>
                  <a:srgbClr val="000000"/>
                </a:solidFill>
                <a:latin typeface="Calibri"/>
              </a:rPr>
              <a:t>(1926-1973) </a:t>
            </a:r>
            <a:endParaRPr/>
          </a:p>
          <a:p>
            <a:r>
              <a:rPr b="1" lang="en-US" sz="1700">
                <a:solidFill>
                  <a:srgbClr val="000000"/>
                </a:solidFill>
                <a:latin typeface="Calibri"/>
              </a:rPr>
              <a:t>○ </a:t>
            </a:r>
            <a:r>
              <a:rPr b="1" lang="en-US" sz="1700">
                <a:solidFill>
                  <a:srgbClr val="000000"/>
                </a:solidFill>
                <a:latin typeface="Calibri"/>
              </a:rPr>
              <a:t>Ingeborg Bachmann</a:t>
            </a:r>
            <a:endParaRPr/>
          </a:p>
          <a:p>
            <a:r>
              <a:rPr b="1" lang="en-US" sz="1700">
                <a:solidFill>
                  <a:srgbClr val="000000"/>
                </a:solidFill>
                <a:latin typeface="Calibri"/>
              </a:rPr>
              <a:t>霧鄉 </a:t>
            </a:r>
            <a:r>
              <a:rPr b="1" lang="en-US" sz="1700">
                <a:solidFill>
                  <a:srgbClr val="000000"/>
                </a:solidFill>
                <a:latin typeface="Calibri"/>
              </a:rPr>
              <a:t>(1956) ○ Fog Land</a:t>
            </a:r>
            <a:endParaRPr/>
          </a:p>
          <a:p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冬天，我的女情人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在森林的群獸之中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我在天亮之前必須回家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母狐知道，並且笑著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雲朵如何顫抖！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在我雪白的衣領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覆上一層清脆的冰</a:t>
            </a:r>
            <a:endParaRPr/>
          </a:p>
          <a:p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冬天，我的女情人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是群樹中的一株，她邀請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離開幸福的烏鴉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到她美麗的枝枒。她知道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那風，在破曉之時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會揚起她僵直、有霜覆著的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晚禮服並且趕我回家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冬天，我的女情人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是魚群中的一隻並且緘默</a:t>
            </a:r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id="138" name="CustomShape 3"/>
          <p:cNvSpPr/>
          <p:nvPr/>
        </p:nvSpPr>
        <p:spPr>
          <a:xfrm>
            <a:off x="3060000" y="1464120"/>
            <a:ext cx="5544360" cy="58381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 sz="1700">
                <a:solidFill>
                  <a:srgbClr val="000000"/>
                </a:solidFill>
                <a:latin typeface="Calibri"/>
              </a:rPr>
              <a:t>順著水流，讓她的鰭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從內裡開始擺動</a:t>
            </a:r>
            <a:endParaRPr/>
          </a:p>
          <a:p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我站在岸邊看著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看她出現而又轉向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直到浮冰驅走了我</a:t>
            </a:r>
            <a:endParaRPr/>
          </a:p>
          <a:p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而後又聽見獵鳥的聲音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牠飛翔的雙翼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從天上撫觸我，我跌入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一座敞開的田園——她拔去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山鶉的羽毛並且擲給我一枚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白色的鎖骨。我將它圍在頸項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然後信步穿越苦澀的絨毛</a:t>
            </a:r>
            <a:endParaRPr/>
          </a:p>
          <a:p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無信是我的情人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我知道，她有時穿著高跟鞋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往城裡飛翔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她嘴裡啣著吸管，在酒吧裡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與玻璃杯深吻</a:t>
            </a:r>
            <a:endParaRPr/>
          </a:p>
          <a:p>
            <a:endParaRPr/>
          </a:p>
          <a:p>
            <a:endParaRPr/>
          </a:p>
        </p:txBody>
      </p:sp>
      <p:sp>
        <p:nvSpPr>
          <p:cNvPr id="139" name="CustomShape 4"/>
          <p:cNvSpPr/>
          <p:nvPr/>
        </p:nvSpPr>
        <p:spPr>
          <a:xfrm>
            <a:off x="6300360" y="3218040"/>
            <a:ext cx="3168000" cy="191988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她的話語給了每一個人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而我卻聽不懂這語言</a:t>
            </a:r>
            <a:endParaRPr/>
          </a:p>
          <a:p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霧鄉，我看見了它，</a:t>
            </a:r>
            <a:endParaRPr/>
          </a:p>
          <a:p>
            <a:r>
              <a:rPr lang="en-US" sz="1700">
                <a:solidFill>
                  <a:srgbClr val="000000"/>
                </a:solidFill>
                <a:latin typeface="Calibri"/>
              </a:rPr>
              <a:t>霧心，我吃進了它。</a:t>
            </a:r>
            <a:endParaRPr/>
          </a:p>
          <a:p>
            <a:endParaRPr/>
          </a:p>
        </p:txBody>
      </p:sp>
      <p:sp>
        <p:nvSpPr>
          <p:cNvPr id="140" name="CustomShape 5"/>
          <p:cNvSpPr/>
          <p:nvPr/>
        </p:nvSpPr>
        <p:spPr>
          <a:xfrm>
            <a:off x="6482880" y="5736240"/>
            <a:ext cx="2625120" cy="106380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中譯：彤雅立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聲音：巴赫曼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音樂：謝杰廷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音景：許雁婷、澎葉生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323640" y="260640"/>
            <a:ext cx="5328360" cy="69483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Nebelland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von Ingeborg Bachmann (1926-1973)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Im Winter ist meine Geliebte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unter den Tieren des Waldes.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Daß ich vor Morgen zurückmuß,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weiß die Füchsin und lacht.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Wie die Wolken erzittern! Und mir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auf den Schneekragen fällt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eine Lage von brüchigem Eis.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Im Winter ist meine Geliebte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ein Baum unter Bäumen und lädt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die glückverlassenen Krähen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ein in ihr schönes Geäst. Sie weiß,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daß der Wind, wenn es dämmert,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ihr starres, mit Reif besetztes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Abendkleid hebt und mich heimjagt.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Im Winter ist meine Geliebte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unter den Fischen und stumm.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Hörig den Wassern, die der Strich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ihrer Flossen von innen bewegt,</a:t>
            </a:r>
            <a:endParaRPr/>
          </a:p>
          <a:p>
            <a:endParaRPr/>
          </a:p>
          <a:p>
            <a:endParaRPr/>
          </a:p>
        </p:txBody>
      </p:sp>
      <p:sp>
        <p:nvSpPr>
          <p:cNvPr id="142" name="CustomShape 2"/>
          <p:cNvSpPr/>
          <p:nvPr/>
        </p:nvSpPr>
        <p:spPr>
          <a:xfrm>
            <a:off x="4788000" y="649080"/>
            <a:ext cx="4608000" cy="6948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steh ich am Ufer und seh,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bis mich Schollen vertreiben,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wie sie taucht und sich wendet.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Und wieder vom Jagdruf des Vogels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getroffen, der seine Schwingen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über mir steift, stürz ich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auf offenem Feld: sie entfiedert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die Hühner und wirft mir ein weißes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Schlüsselbein zu. Ich nehm’s um den Hals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und geh fort durch den bitteren Flaum.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Treulos ist meine Geliebte,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weiß, sie schwebt manchmal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auf hohen Schuh’n nach der Stadt,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sie küßt in den Bars mit der Strohhalm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die Gläser tief auf den Mund,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und es kommen ihr Worte für alle.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Doch diese Sprache verstehe ich nicht.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Nebelland hab ich gesehen,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Nebelherz hab ich gegessen.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43" name="圖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5940000" y="44640"/>
            <a:ext cx="3171960" cy="4176000"/>
          </a:xfrm>
          <a:prstGeom prst="rect">
            <a:avLst/>
          </a:prstGeom>
        </p:spPr>
      </p:pic>
      <p:sp>
        <p:nvSpPr>
          <p:cNvPr id="144" name="CustomShape 1"/>
          <p:cNvSpPr/>
          <p:nvPr/>
        </p:nvSpPr>
        <p:spPr>
          <a:xfrm>
            <a:off x="467640" y="394200"/>
            <a:ext cx="5184360" cy="72226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〈桂芝去了月亮〉</a:t>
            </a:r>
            <a:r>
              <a:rPr b="1" lang="en-US">
                <a:solidFill>
                  <a:srgbClr val="000000"/>
                </a:solidFill>
                <a:latin typeface="Calibri"/>
              </a:rPr>
              <a:t>(2006)○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——</a:t>
            </a:r>
            <a:r>
              <a:rPr lang="en-US">
                <a:solidFill>
                  <a:srgbClr val="000000"/>
                </a:solidFill>
                <a:latin typeface="Calibri"/>
              </a:rPr>
              <a:t>給尉天璁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自從桂芝去了月亮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他就不斷的在夢中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澆花　在畫中　在牆上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一群好奇眼睛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在靜靜的耳語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荷花開在玻璃瓶中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畫幅中　池塘裡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各色的香水百合有淡有濃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散出醉人的芬芳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紫藤繼續攀爬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從畫框中蜿蜒到牆上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唯獨曇花靜靜不語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下決心永遠開放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鋼琴的鍵上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仍留有她的千百萬個指印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仍有繞樑的餘音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響在你的聽道裡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哦　朋友請別再垂頭要繼續書寫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雖然　你的桂芝去了月亮</a:t>
            </a:r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id="145" name="CustomShape 2"/>
          <p:cNvSpPr/>
          <p:nvPr/>
        </p:nvSpPr>
        <p:spPr>
          <a:xfrm>
            <a:off x="4932000" y="6383160"/>
            <a:ext cx="4032000" cy="9133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——</a:t>
            </a:r>
            <a:r>
              <a:rPr lang="en-US">
                <a:solidFill>
                  <a:srgbClr val="000000"/>
                </a:solidFill>
                <a:latin typeface="Calibri"/>
              </a:rPr>
              <a:t>收錄於《商禽詩全集》（印刻出版）</a:t>
            </a:r>
            <a:endParaRPr/>
          </a:p>
          <a:p>
            <a:endParaRPr/>
          </a:p>
        </p:txBody>
      </p:sp>
      <p:sp>
        <p:nvSpPr>
          <p:cNvPr id="146" name="CustomShape 3"/>
          <p:cNvSpPr/>
          <p:nvPr/>
        </p:nvSpPr>
        <p:spPr>
          <a:xfrm>
            <a:off x="4500000" y="4221000"/>
            <a:ext cx="2849400" cy="82044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英譯：維馬丁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音樂：王榆鈞</a:t>
            </a:r>
            <a:endParaRPr/>
          </a:p>
          <a:p>
            <a:pPr algn="r"/>
            <a:r>
              <a:rPr lang="en-US" sz="1600">
                <a:solidFill>
                  <a:srgbClr val="000000"/>
                </a:solidFill>
                <a:latin typeface="Calibri"/>
              </a:rPr>
              <a:t>聲音：彤雅立</a:t>
            </a:r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467640" y="416160"/>
            <a:ext cx="6840360" cy="55767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Shang Qin (1930-2010)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Osmanthus Has Gone to the Moon (2006)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- for Yu Tiancong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English translation by Martin Winter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since osmanthus has gone to the moon,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he keeps watering plants,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in dreams in a frame on the wall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many curious eyes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whispering softly.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lotus blooming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in glass in a pond in a painting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perfume all kinds of colors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lilies both light and strong.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with intoxicating scents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purple vine will keep on climbing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picture frames and up the wall.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udumbara just keeps silent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and resolved to bloom forever</a:t>
            </a:r>
            <a:endParaRPr/>
          </a:p>
        </p:txBody>
      </p:sp>
      <p:sp>
        <p:nvSpPr>
          <p:cNvPr id="148" name="CustomShape 2"/>
          <p:cNvSpPr/>
          <p:nvPr/>
        </p:nvSpPr>
        <p:spPr>
          <a:xfrm>
            <a:off x="4932000" y="3591000"/>
            <a:ext cx="4032000" cy="31078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on the keys of her piano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myriads of fingerprints.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and her music reverberating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round the beams and in your hearing.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friend, look up and keep on writing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although your osmanthus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has gone to the moon.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- from Shang Qin, Collected Works</a:t>
            </a:r>
            <a:endParaRPr/>
          </a:p>
          <a:p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4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65280" cy="6857640"/>
          </a:xfrm>
          <a:prstGeom prst="rect">
            <a:avLst/>
          </a:prstGeom>
        </p:spPr>
      </p:pic>
      <p:sp>
        <p:nvSpPr>
          <p:cNvPr id="150" name="CustomShape 1"/>
          <p:cNvSpPr/>
          <p:nvPr/>
        </p:nvSpPr>
        <p:spPr>
          <a:xfrm>
            <a:off x="4643280" y="3429720"/>
            <a:ext cx="4283640" cy="9435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 sz="2800">
                <a:solidFill>
                  <a:srgbClr val="000000"/>
                </a:solidFill>
                <a:latin typeface="Calibri"/>
              </a:rPr>
              <a:t>維馬丁詩作與詩翻譯近作</a:t>
            </a:r>
            <a:endParaRPr/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1115640" y="332640"/>
            <a:ext cx="6048360" cy="66740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blossom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shine and float in white and pink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carried forth into the day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all among the loony people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certainly the trees are blooming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growing, falling, ripening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standing, breathing in the wind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 April 2011</a:t>
            </a:r>
            <a:endParaRPr/>
          </a:p>
          <a:p>
            <a:endParaRPr/>
          </a:p>
          <a:p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bluete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weiss und rosa leuchtend schweben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fortgetragen in die tage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unter allen irren menschen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bluehen zweifellos die baeume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wachsen, fallen, reifen, stehen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atmen, oeffnen sich im wind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 April 2011</a:t>
            </a:r>
            <a:endParaRPr/>
          </a:p>
          <a:p>
            <a:endParaRPr/>
          </a:p>
          <a:p>
            <a:endParaRPr/>
          </a:p>
        </p:txBody>
      </p:sp>
      <p:sp>
        <p:nvSpPr>
          <p:cNvPr id="152" name="CustomShape 2"/>
          <p:cNvSpPr/>
          <p:nvPr/>
        </p:nvSpPr>
        <p:spPr>
          <a:xfrm>
            <a:off x="5652000" y="2410920"/>
            <a:ext cx="3744000" cy="39308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櫻（開花）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英、德文／維馬丁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中譯／彤雅立、維馬丁</a:t>
            </a:r>
            <a:endParaRPr/>
          </a:p>
          <a:p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白與玫瑰色漂浮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透著光進入一日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在狂人群中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樹木兀自開花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生長、成熟、垂落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佇立，迎風呼吸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827640" y="738000"/>
            <a:ext cx="6912360" cy="53024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there is nothing to describe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describe       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all construction workers 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tearing down and building up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describe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children full of songs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european marching tunes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shouting, waving up and down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describe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dancing autumn leaves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soaring flocks of birds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early heat this year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in the city's radiators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describe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selling groceries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and the european car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all decked out in darken'd windows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tramples little cabbage leaves</a:t>
            </a:r>
            <a:endParaRPr/>
          </a:p>
        </p:txBody>
      </p:sp>
      <p:sp>
        <p:nvSpPr>
          <p:cNvPr id="154" name="CustomShape 2"/>
          <p:cNvSpPr/>
          <p:nvPr/>
        </p:nvSpPr>
        <p:spPr>
          <a:xfrm>
            <a:off x="5364000" y="2637000"/>
            <a:ext cx="3816000" cy="39308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they are sold illegally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describe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ancient city moats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everybody keeping fit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trying to get by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standing on the street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are selling vcd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describe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everything to buy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this is beijing, after all   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2004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1043640" y="582840"/>
            <a:ext cx="4824000" cy="502812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there is nothing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describe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 are ordinary people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building up and tearing down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describe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explain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 are ordinary people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building up and tearing down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explain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remember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 are ordinary people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building up and tearing down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remember</a:t>
            </a:r>
            <a:endParaRPr/>
          </a:p>
          <a:p>
            <a:endParaRPr/>
          </a:p>
          <a:p>
            <a:endParaRPr/>
          </a:p>
        </p:txBody>
      </p:sp>
      <p:sp>
        <p:nvSpPr>
          <p:cNvPr id="156" name="CustomShape 2"/>
          <p:cNvSpPr/>
          <p:nvPr/>
        </p:nvSpPr>
        <p:spPr>
          <a:xfrm>
            <a:off x="4932000" y="1807200"/>
            <a:ext cx="3528000" cy="50281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expect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 are ordinary people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building up and tearing down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expect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regret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 are ordinary people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building up and tearing down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regret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forget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 are ordinary people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building up and tearing down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there is nothing to forget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August 2007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611640" y="980640"/>
            <a:ext cx="5976360" cy="25592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just around the river bend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just around the river bend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fair around the next great curve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honest in another life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just around the river bend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2005</a:t>
            </a:r>
            <a:endParaRPr/>
          </a:p>
          <a:p>
            <a:endParaRPr/>
          </a:p>
        </p:txBody>
      </p:sp>
      <p:sp>
        <p:nvSpPr>
          <p:cNvPr id="158" name="CustomShape 2"/>
          <p:cNvSpPr/>
          <p:nvPr/>
        </p:nvSpPr>
        <p:spPr>
          <a:xfrm>
            <a:off x="5220000" y="2649240"/>
            <a:ext cx="3888000" cy="44794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x and y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x was cruel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butt is sore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y was able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and suave.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both loved culture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both destroyed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hundred million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butts are cold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March 2007</a:t>
            </a:r>
            <a:endParaRPr/>
          </a:p>
          <a:p>
            <a:endParaRPr/>
          </a:p>
          <a:p>
            <a:endParaRPr/>
          </a:p>
          <a:p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755640" y="404640"/>
            <a:ext cx="4320000" cy="639972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chairman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chairman, he is not a bird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chairman, he is not a plane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what is chairman all about?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chairman makes a chair for you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chairman, he makes all the legs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chairman, he makes all the arms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chairman, he makes every back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chairman, he makes all the chairs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don't tell me you didn't know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what is chairlady about?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chairlady will make them too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chairlady makes all the legs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chairlady makes all the arms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chairlady makes every back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chairlady makes all the chairs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don't tell me you didn't know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 March 2008 </a:t>
            </a:r>
            <a:endParaRPr/>
          </a:p>
          <a:p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827640" y="533160"/>
            <a:ext cx="6192360" cy="58510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李勤岸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解嚴以後 ───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一九八七年七月十五日臺灣解嚴紀念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關在戒嚴的籠子裡三十九年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臺灣總算給釋放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從此還我自由的天空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無論飛高或飛低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總不會再碰到──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可恨的鐵絲網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可是怪哉無人歡欣鼓舞大放鞭炮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無店東免費請客普天同慶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無記者街頭拍攝人民歡笑的臉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只有報上電視上搖尾巴的電動玩具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動得比以前更忙更起勁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此外一切如常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你的情書郵局照樣先讀為快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收不到的書刊永遠不會到來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黨外雜誌仍然被搶一空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你的電話仍然有人幫你聽仔細</a:t>
            </a:r>
            <a:endParaRPr/>
          </a:p>
        </p:txBody>
      </p:sp>
      <p:sp>
        <p:nvSpPr>
          <p:cNvPr id="161" name="CustomShape 2"/>
          <p:cNvSpPr/>
          <p:nvPr/>
        </p:nvSpPr>
        <p:spPr>
          <a:xfrm>
            <a:off x="5220000" y="3429000"/>
            <a:ext cx="3456000" cy="31078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一切如常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我們仍然沒有政治犯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仍然只有叛亂犯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軍訓教官繼續在校園內破壞教育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安全單位繼續特務製造不安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解嚴以後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貓的眼睛仍在黑暗中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射出令人戰慄的寒光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251640" y="260640"/>
            <a:ext cx="4536000" cy="74970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After Martial Law Was Lifted – 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In Commemoration of Lifting Martial Law in Taiwan on July 15th, 1987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Locked in the cage of martial law for 39 years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Taiwan was finally set free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They gave us back our sky of our own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Now matter how high or low you fly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At least you're not going to hit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That awful wire now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But it's quite strange that nobody sets off fireworks or dances for joy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No innkeeper puts out tables and treats people for free in celebration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No journalist takes any pictures of smiling faces along the streets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Only the electronic toys wagging their tails in the news and on TV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Are wagging more furiously than before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Everything else remains as it was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 post office still gets to read your love letters first</a:t>
            </a:r>
            <a:endParaRPr/>
          </a:p>
          <a:p>
            <a:endParaRPr/>
          </a:p>
          <a:p>
            <a:endParaRPr/>
          </a:p>
        </p:txBody>
      </p:sp>
      <p:sp>
        <p:nvSpPr>
          <p:cNvPr id="163" name="CustomShape 2"/>
          <p:cNvSpPr/>
          <p:nvPr/>
        </p:nvSpPr>
        <p:spPr>
          <a:xfrm>
            <a:off x="4932000" y="1397160"/>
            <a:ext cx="4176000" cy="612540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The periodicals you couldn't receive will never arrive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Magazines from outside the Party are sold out as usual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As before, you'll have help to listen closely to your telephone calls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Everything remains the same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 still don't have any political prisoners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 only have rebellious criminals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Military training instructors continue to ruin education on campus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Security organs keep on spying, creating insecurity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After martial law was lifted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Cats' eyes in the dark continue to shine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their cold and frightening light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</a:t>
            </a:r>
            <a:r>
              <a:rPr lang="en-US">
                <a:solidFill>
                  <a:srgbClr val="000000"/>
                </a:solidFill>
                <a:latin typeface="Calibri"/>
              </a:rPr>
              <a:t>	</a:t>
            </a:r>
            <a:r>
              <a:rPr lang="en-US">
                <a:solidFill>
                  <a:srgbClr val="000000"/>
                </a:solidFill>
                <a:latin typeface="Calibri"/>
              </a:rPr>
              <a:t>Tr. Oct. 2009</a:t>
            </a:r>
            <a:endParaRPr/>
          </a:p>
          <a:p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755640" y="764640"/>
            <a:ext cx="5544360" cy="31078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龐培 </a:t>
            </a:r>
            <a:r>
              <a:rPr lang="en-US">
                <a:solidFill>
                  <a:srgbClr val="000000"/>
                </a:solidFill>
                <a:latin typeface="Calibri"/>
              </a:rPr>
              <a:t>（生</a:t>
            </a:r>
            <a:r>
              <a:rPr lang="en-US">
                <a:solidFill>
                  <a:srgbClr val="000000"/>
                </a:solidFill>
                <a:latin typeface="Calibri"/>
              </a:rPr>
              <a:t>1962</a:t>
            </a:r>
            <a:r>
              <a:rPr lang="en-US">
                <a:solidFill>
                  <a:srgbClr val="000000"/>
                </a:solidFill>
                <a:latin typeface="Calibri"/>
              </a:rPr>
              <a:t>年</a:t>
            </a:r>
            <a:r>
              <a:rPr lang="en-US">
                <a:solidFill>
                  <a:srgbClr val="000000"/>
                </a:solidFill>
                <a:latin typeface="Calibri"/>
              </a:rPr>
              <a:t>12</a:t>
            </a:r>
            <a:r>
              <a:rPr lang="en-US">
                <a:solidFill>
                  <a:srgbClr val="000000"/>
                </a:solidFill>
                <a:latin typeface="Calibri"/>
              </a:rPr>
              <a:t>月於中國江蘇江陰）</a:t>
            </a:r>
            <a:endParaRPr/>
          </a:p>
          <a:p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愛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愛來了，午夜也已臨近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我們像兩個掘墓人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偶爾在荒郊碰見，互相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給對壯膽，贊美著死亡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2005</a:t>
            </a:r>
            <a:endParaRPr/>
          </a:p>
          <a:p>
            <a:endParaRPr/>
          </a:p>
        </p:txBody>
      </p:sp>
      <p:sp>
        <p:nvSpPr>
          <p:cNvPr id="165" name="CustomShape 2"/>
          <p:cNvSpPr/>
          <p:nvPr/>
        </p:nvSpPr>
        <p:spPr>
          <a:xfrm>
            <a:off x="4500000" y="2493000"/>
            <a:ext cx="4680000" cy="44794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Pang Pei</a:t>
            </a:r>
            <a:r>
              <a:rPr lang="en-US">
                <a:solidFill>
                  <a:srgbClr val="000000"/>
                </a:solidFill>
                <a:latin typeface="Calibri"/>
              </a:rPr>
              <a:t> (* Dez. 1962 in Jiangyin,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Provinz Jiangsu, VR China)</a:t>
            </a:r>
            <a:endParaRPr/>
          </a:p>
          <a:p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liebe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liebe ist da, mitternacht nah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wir sind beide totengraeber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treffen wir uns in der wildnis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geben wir einander mut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und so loben wir den tod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2005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 Uebers. Febr. 2012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683640" y="533160"/>
            <a:ext cx="4680000" cy="55767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夏宇</a:t>
            </a:r>
            <a:endParaRPr/>
          </a:p>
          <a:p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被綁起來等待 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以心靈力量彎曲金屬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以心靈力量停止鐘錶指針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以心靈力量啟動開關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我在我的皮膚裡聞到你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我在我的皮膚裡聞到你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我在我的皮膚裡聞到你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我正在經驗而且而且我正在經驗經驗 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剩下的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就讓我一字一字刻在那粒米上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剩下的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就讓我一字一字刻在那根髮上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剩下的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我帶著贖金按照說好的時間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來到約定的地點 </a:t>
            </a:r>
            <a:endParaRPr/>
          </a:p>
          <a:p>
            <a:endParaRPr/>
          </a:p>
        </p:txBody>
      </p:sp>
      <p:sp>
        <p:nvSpPr>
          <p:cNvPr id="167" name="CustomShape 2"/>
          <p:cNvSpPr/>
          <p:nvPr/>
        </p:nvSpPr>
        <p:spPr>
          <a:xfrm>
            <a:off x="4716000" y="260640"/>
            <a:ext cx="4608000" cy="69483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Xia Yu</a:t>
            </a:r>
            <a:endParaRPr/>
          </a:p>
          <a:p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fesseln lassen und warten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mit innerer kraft metalle biegen,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mit innerer kraft die zeiger anhalten,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mit innerer kraft schalter umlegen.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rieche dich in meiner haut.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rieche dich in meiner haut.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rieche dich in meiner haut.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erfahre, erfahre erfahrung.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was uebrig bleibt,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lass mich zeichen fuer zeichen in ein reiskorn ritzen.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was uebrig bleibt,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lass mich zeichen fuer zeichen in ein haar gravieren.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was uebrig bleibt.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bringe das loesegeld zur vereinbarten zeit an den vereinbarten ort.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4572000" y="128880"/>
            <a:ext cx="4176000" cy="502812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doch der entfuehrer taucht gar nicht auf.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er zoegert ja immer.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verstehe ihn nicht.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gehe nie zur polizei.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kenn' keine geisel.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auch ich hab mich einst fesseln lassen von der eleganz der entfuehrung.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lassen,das heisst sich fesseln lassen und warten.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Uebers. v. Martin Winter, Julia Buddeberg, Marc Hermann und Johannes Fiederling,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Febr. 2012</a:t>
            </a:r>
            <a:endParaRPr/>
          </a:p>
          <a:p>
            <a:endParaRPr/>
          </a:p>
        </p:txBody>
      </p:sp>
      <p:sp>
        <p:nvSpPr>
          <p:cNvPr id="169" name="CustomShape 2"/>
          <p:cNvSpPr/>
          <p:nvPr/>
        </p:nvSpPr>
        <p:spPr>
          <a:xfrm>
            <a:off x="395640" y="476640"/>
            <a:ext cx="3456000" cy="25592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但是綁匪並沒有出現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他總是那麼猶豫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我不懂他的猶豫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我並沒有報警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甚至也不認識那肉票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我也曾被綁票的優雅風格所吸引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被就是被綁起來等待這件事 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539640" y="764640"/>
            <a:ext cx="5472360" cy="502812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鴻鴻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甜蜜與卑微──給過去的戀人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                                                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我曾經讓你帶來的蘋果放到腐爛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拆掉門鈴，任拍門聲消失在巷內的夜風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整個季節聽你在對岸把琴弦拉斷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望著你的羽毛一片片凋落，無動於衷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我曾經把你從惡夢中喚醒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抱住你像蚌殼含著它唯一的珍珠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曾經用撿回的家具令彼此完整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曾經用火柴擦亮的詩句，一起抵擋嚴冬 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是什麼如此容易點燃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是什麼如此難以燒完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是什麼像鬧鐘那樣冷酷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或像遠方的車聲那樣溫暖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 </a:t>
            </a:r>
            <a:endParaRPr/>
          </a:p>
        </p:txBody>
      </p:sp>
      <p:sp>
        <p:nvSpPr>
          <p:cNvPr id="171" name="CustomShape 2"/>
          <p:cNvSpPr/>
          <p:nvPr/>
        </p:nvSpPr>
        <p:spPr>
          <a:xfrm>
            <a:off x="5508000" y="3645000"/>
            <a:ext cx="3456000" cy="28335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US">
                <a:solidFill>
                  <a:srgbClr val="000000"/>
                </a:solidFill>
                <a:latin typeface="Calibri"/>
              </a:rPr>
              <a:t>把你或自己留在窗口揮手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把你或自己遠遠扔在身後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當我們又各自快樂起來時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即使在夢裡仍將回頭一千次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我已無法回頭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這是新的一天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空氣和昨日一樣冷冽、新鮮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起床我打了一個噴嚏</a:t>
            </a:r>
            <a:endParaRPr/>
          </a:p>
          <a:p>
            <a:endParaRPr/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251640" y="332640"/>
            <a:ext cx="4320000" cy="61254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Hung Hung - </a:t>
            </a:r>
            <a:r>
              <a:rPr b="1" lang="en-US">
                <a:solidFill>
                  <a:srgbClr val="000000"/>
                </a:solidFill>
                <a:latin typeface="Calibri"/>
              </a:rPr>
              <a:t>鴻鴻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Sweet and lowdown - an meine frühere Geliebte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Die Äpfel von dir ließ ich verrotten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Nahm die Klingel herunter und ließ den Nachtwind in der Gasse dein Klopfen verschlucken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Am anderen Ufer hörte ich dich einen Sommer lang spielen, bis deine Saiten rissen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Sah ungerührt zu, wie dir die Federn ausfielen, eine nach der andern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hab dich aus Alpträumen aufgeweckt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Und hielt dich, wie eine Muschel ihre einzige Perle umschließt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Wir ergänzten einander aus aufgesammelten Möbeln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und entzündeten Verse gegen die Kälte</a:t>
            </a:r>
            <a:endParaRPr/>
          </a:p>
          <a:p>
            <a:endParaRPr/>
          </a:p>
        </p:txBody>
      </p:sp>
      <p:sp>
        <p:nvSpPr>
          <p:cNvPr id="173" name="CustomShape 2"/>
          <p:cNvSpPr/>
          <p:nvPr/>
        </p:nvSpPr>
        <p:spPr>
          <a:xfrm>
            <a:off x="4860000" y="565920"/>
            <a:ext cx="4248000" cy="639972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Was brennt so leicht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Was verbrennt so schwer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Was ist so grausam wie ein Wecker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Oder warm wie ein Wagengeräusch aus der Ferne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Ließ dich oder mich winkend am Fenster zurück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Warf dich oder mich weg hinter mich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Wenn wir wieder froh werden, jeder für sich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Schauen wir noch tausend Mal zurück im Traum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kann meinen Kopf schon gar nicht mehr drehen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Heute ist ein neuer Tag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Die Luft ist frisch, wie gestern auch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Ich steh auf und muss nießen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MW Übersetzt im Sept. 2009</a:t>
            </a:r>
            <a:endParaRPr/>
          </a:p>
          <a:p>
            <a:endParaRPr/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637560" y="1340640"/>
            <a:ext cx="3888000" cy="39308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彤雅立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記憶旅車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車子駛進了記憶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雪天里繾綣的石頭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海平面沒有風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巨浪在海底洄流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車子駛進從前的風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旋進黑色漩渦</a:t>
            </a:r>
            <a:endParaRPr/>
          </a:p>
          <a:p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───</a:t>
            </a:r>
            <a:r>
              <a:rPr lang="en-US">
                <a:solidFill>
                  <a:srgbClr val="000000"/>
                </a:solidFill>
                <a:latin typeface="Calibri"/>
              </a:rPr>
              <a:t>《月照無眠》，二零一二年， 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台北南方家園出版社，一三一頁</a:t>
            </a:r>
            <a:endParaRPr/>
          </a:p>
          <a:p>
            <a:endParaRPr/>
          </a:p>
        </p:txBody>
      </p:sp>
      <p:sp>
        <p:nvSpPr>
          <p:cNvPr id="175" name="CustomShape 2"/>
          <p:cNvSpPr/>
          <p:nvPr/>
        </p:nvSpPr>
        <p:spPr>
          <a:xfrm>
            <a:off x="4716000" y="1340640"/>
            <a:ext cx="4104000" cy="53024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US">
                <a:solidFill>
                  <a:srgbClr val="000000"/>
                </a:solidFill>
                <a:latin typeface="Calibri"/>
              </a:rPr>
              <a:t>Tong Yali</a:t>
            </a:r>
            <a:endParaRPr/>
          </a:p>
          <a:p>
            <a:r>
              <a:rPr b="1" lang="en-US">
                <a:solidFill>
                  <a:srgbClr val="000000"/>
                </a:solidFill>
                <a:latin typeface="Calibri"/>
              </a:rPr>
              <a:t>erinnerung, wagen</a:t>
            </a:r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der wagen faehrt los.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steine, in schnee eingerollt.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kein wind auf dem meer.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wogen tuermen sich darunter.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der wagen faehrt in den frueheren wind,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in den dunklen strudel.</a:t>
            </a:r>
            <a:endParaRPr/>
          </a:p>
          <a:p>
            <a:endParaRPr/>
          </a:p>
          <a:p>
            <a:endParaRPr/>
          </a:p>
          <a:p>
            <a:r>
              <a:rPr lang="en-US">
                <a:solidFill>
                  <a:srgbClr val="000000"/>
                </a:solidFill>
                <a:latin typeface="Calibri"/>
              </a:rPr>
              <a:t>Aus dem Gedichtband Schlaflos im Mondlicht (Yue zhao wu mian), Nanfang Jiayuan -Homeward Publishing, Taipei 2011, S. 131. MW Uebers. Febr. 2012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